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19"/>
  </p:notesMasterIdLst>
  <p:handoutMasterIdLst>
    <p:handoutMasterId r:id="rId20"/>
  </p:handoutMasterIdLst>
  <p:sldIdLst>
    <p:sldId id="326" r:id="rId2"/>
    <p:sldId id="369" r:id="rId3"/>
    <p:sldId id="382" r:id="rId4"/>
    <p:sldId id="370" r:id="rId5"/>
    <p:sldId id="383" r:id="rId6"/>
    <p:sldId id="381" r:id="rId7"/>
    <p:sldId id="371" r:id="rId8"/>
    <p:sldId id="372" r:id="rId9"/>
    <p:sldId id="373" r:id="rId10"/>
    <p:sldId id="374" r:id="rId11"/>
    <p:sldId id="377" r:id="rId12"/>
    <p:sldId id="378" r:id="rId13"/>
    <p:sldId id="375" r:id="rId14"/>
    <p:sldId id="376" r:id="rId15"/>
    <p:sldId id="379" r:id="rId16"/>
    <p:sldId id="380" r:id="rId17"/>
    <p:sldId id="327" r:id="rId18"/>
  </p:sldIdLst>
  <p:sldSz cx="12192000" cy="6858000"/>
  <p:notesSz cx="68199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BB"/>
    <a:srgbClr val="5AA500"/>
    <a:srgbClr val="7F7F7F"/>
    <a:srgbClr val="005AA5"/>
    <a:srgbClr val="F37021"/>
    <a:srgbClr val="A5005A"/>
    <a:srgbClr val="FFFFFF"/>
    <a:srgbClr val="A59E00"/>
    <a:srgbClr val="7A85BD"/>
    <a:srgbClr val="006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382" autoAdjust="0"/>
  </p:normalViewPr>
  <p:slideViewPr>
    <p:cSldViewPr>
      <p:cViewPr varScale="1">
        <p:scale>
          <a:sx n="87" d="100"/>
          <a:sy n="87" d="100"/>
        </p:scale>
        <p:origin x="70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269" y="62"/>
      </p:cViewPr>
      <p:guideLst>
        <p:guide orient="horz" pos="3128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862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6125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10" tIns="47855" rIns="95710" bIns="4785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7416"/>
            <a:ext cx="5455920" cy="4469130"/>
          </a:xfrm>
          <a:prstGeom prst="rect">
            <a:avLst/>
          </a:prstGeom>
        </p:spPr>
        <p:txBody>
          <a:bodyPr vert="horz" lIns="95710" tIns="47855" rIns="95710" bIns="4785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5196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66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42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10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889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56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823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187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742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6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335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92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906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857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076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261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91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21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youtube.com/channel/UCNYDubLX1YJ6R5ZJvNMTHog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twitter.com/marlow_group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hyperlink" Target="https://www.instagram.com/marlownavigation/" TargetMode="External"/><Relationship Id="rId5" Type="http://schemas.openxmlformats.org/officeDocument/2006/relationships/hyperlink" Target="https://www.facebook.com/MarlowNavigationCareers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hyperlink" Target="https://www.linkedin.com/company/marlow-navigation" TargetMode="External"/><Relationship Id="rId1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B07BD8-2118-4878-9C3E-0BBC4633E1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967" y="874105"/>
            <a:ext cx="5479297" cy="43181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602B04-3735-4786-BBB0-97C74081B1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4094298"/>
            <a:ext cx="1443505" cy="836486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2157875-D7C5-4BC9-AB7E-472AFCF54E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7563" y="3148652"/>
            <a:ext cx="3822331" cy="39697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marL="1080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93BB"/>
                </a:solidFill>
                <a:latin typeface="+mj-lt"/>
              </a:rPr>
              <a:t>INTRODUCTION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A06E1ED-CF89-492B-9626-6995119F0C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75" y="1125414"/>
            <a:ext cx="3822331" cy="359370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>
                <a:solidFill>
                  <a:srgbClr val="005AA5"/>
                </a:solidFill>
              </a:rPr>
              <a:t>PARTNER.SHIP.REDEFINED.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2DB387CC-A038-4761-BED3-1033E49E6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70" y="2204864"/>
            <a:ext cx="3816424" cy="56693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>
                <a:solidFill>
                  <a:srgbClr val="005AA5"/>
                </a:solidFill>
              </a:rPr>
              <a:t>THE A-Z OF</a:t>
            </a:r>
            <a:br>
              <a:rPr lang="en-US" dirty="0">
                <a:solidFill>
                  <a:srgbClr val="005AA5"/>
                </a:solidFill>
              </a:rPr>
            </a:br>
            <a:r>
              <a:rPr lang="en-US" dirty="0">
                <a:solidFill>
                  <a:srgbClr val="005AA5"/>
                </a:solidFill>
              </a:rPr>
              <a:t>SHIPMANAGEMENT</a:t>
            </a:r>
          </a:p>
        </p:txBody>
      </p:sp>
    </p:spTree>
    <p:extLst>
      <p:ext uri="{BB962C8B-B14F-4D97-AF65-F5344CB8AC3E}">
        <p14:creationId xmlns:p14="http://schemas.microsoft.com/office/powerpoint/2010/main" val="103866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04CD68E-B7A2-4EB1-9FE0-2FEDE960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THIS IS MARLOW BLUE</a:t>
            </a:r>
            <a:br>
              <a:rPr lang="en-US" dirty="0"/>
            </a:br>
            <a:r>
              <a:rPr lang="en-US" dirty="0"/>
              <a:t>THIS SHOULD BE AQUAMARINE</a:t>
            </a:r>
          </a:p>
        </p:txBody>
      </p:sp>
    </p:spTree>
    <p:extLst>
      <p:ext uri="{BB962C8B-B14F-4D97-AF65-F5344CB8AC3E}">
        <p14:creationId xmlns:p14="http://schemas.microsoft.com/office/powerpoint/2010/main" val="1331990804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161F07-495C-43BD-A665-0B59FF91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THIS IS MARLOW BLUE</a:t>
            </a:r>
            <a:br>
              <a:rPr lang="en-US" dirty="0"/>
            </a:br>
            <a:r>
              <a:rPr lang="en-US" dirty="0"/>
              <a:t>THIS SHOULD BE AQUAMARINE</a:t>
            </a:r>
          </a:p>
        </p:txBody>
      </p:sp>
    </p:spTree>
    <p:extLst>
      <p:ext uri="{BB962C8B-B14F-4D97-AF65-F5344CB8AC3E}">
        <p14:creationId xmlns:p14="http://schemas.microsoft.com/office/powerpoint/2010/main" val="187444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6050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800" b="0" cap="all" baseline="0">
                <a:solidFill>
                  <a:srgbClr val="0093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392" y="2582333"/>
            <a:ext cx="4937760" cy="328676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0" y="184605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800" b="0" cap="all" baseline="0">
                <a:solidFill>
                  <a:srgbClr val="0093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0" y="2582333"/>
            <a:ext cx="4937760" cy="328676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AD6F2B1-E446-40CA-ACE4-64276C999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THIS IS MARLOW BLUE</a:t>
            </a:r>
            <a:br>
              <a:rPr lang="en-US" dirty="0"/>
            </a:br>
            <a:r>
              <a:rPr lang="en-US" dirty="0"/>
              <a:t>THIS SHOULD BE AQUAMARINE</a:t>
            </a:r>
          </a:p>
        </p:txBody>
      </p:sp>
    </p:spTree>
    <p:extLst>
      <p:ext uri="{BB962C8B-B14F-4D97-AF65-F5344CB8AC3E}">
        <p14:creationId xmlns:p14="http://schemas.microsoft.com/office/powerpoint/2010/main" val="2931040129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00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Y" dirty="0"/>
          </a:p>
        </p:txBody>
      </p:sp>
      <p:sp>
        <p:nvSpPr>
          <p:cNvPr id="9" name="Rectangle 8"/>
          <p:cNvSpPr/>
          <p:nvPr/>
        </p:nvSpPr>
        <p:spPr>
          <a:xfrm>
            <a:off x="3954246" y="0"/>
            <a:ext cx="125530" cy="6858000"/>
          </a:xfrm>
          <a:prstGeom prst="rect">
            <a:avLst/>
          </a:prstGeom>
          <a:solidFill>
            <a:srgbClr val="009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66106" y="1047404"/>
            <a:ext cx="6492240" cy="5257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09A53D-CCC3-47C9-8DBA-75B9F0F21F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46" y="317029"/>
            <a:ext cx="887661" cy="51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00411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087BDBC-230C-42EF-93EA-8849A859DA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409" y="835911"/>
            <a:ext cx="5479297" cy="4318121"/>
          </a:xfrm>
          <a:prstGeom prst="rect">
            <a:avLst/>
          </a:prstGeom>
        </p:spPr>
      </p:pic>
      <p:sp>
        <p:nvSpPr>
          <p:cNvPr id="36" name="TextBox 35"/>
          <p:cNvSpPr txBox="1"/>
          <p:nvPr userDrawn="1"/>
        </p:nvSpPr>
        <p:spPr>
          <a:xfrm>
            <a:off x="719404" y="1700809"/>
            <a:ext cx="3435725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cap="none" baseline="0" noProof="0" dirty="0">
                <a:solidFill>
                  <a:srgbClr val="0093BB"/>
                </a:solidFill>
                <a:latin typeface="+mn-lt"/>
              </a:rPr>
              <a:t>Marlow Navigation Co. Ltd.</a:t>
            </a:r>
          </a:p>
          <a:p>
            <a:pPr algn="just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cap="none" baseline="0" noProof="0" dirty="0">
                <a:solidFill>
                  <a:srgbClr val="005AA5"/>
                </a:solidFill>
                <a:latin typeface="+mn-lt"/>
              </a:rPr>
              <a:t>13 </a:t>
            </a:r>
            <a:r>
              <a:rPr lang="en-GB" sz="1400" cap="none" baseline="0" noProof="0" dirty="0" err="1">
                <a:solidFill>
                  <a:srgbClr val="005AA5"/>
                </a:solidFill>
                <a:latin typeface="+mn-lt"/>
              </a:rPr>
              <a:t>Alexandrias</a:t>
            </a:r>
            <a:r>
              <a:rPr lang="en-GB" sz="1400" cap="none" baseline="0" noProof="0" dirty="0">
                <a:solidFill>
                  <a:srgbClr val="005AA5"/>
                </a:solidFill>
                <a:latin typeface="+mn-lt"/>
              </a:rPr>
              <a:t> Street, 3013</a:t>
            </a:r>
          </a:p>
          <a:p>
            <a:pPr algn="just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endParaRPr lang="en-GB" sz="1400" cap="none" baseline="0" noProof="0" dirty="0">
              <a:solidFill>
                <a:srgbClr val="005AA5"/>
              </a:solidFill>
              <a:latin typeface="+mn-lt"/>
            </a:endParaRPr>
          </a:p>
          <a:p>
            <a:pPr algn="just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cap="none" baseline="0" noProof="0" dirty="0">
                <a:solidFill>
                  <a:srgbClr val="005AA5"/>
                </a:solidFill>
                <a:latin typeface="+mn-lt"/>
              </a:rPr>
              <a:t>P.O. Box 54077, CY-3720 </a:t>
            </a:r>
          </a:p>
          <a:p>
            <a:pPr algn="just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cap="none" baseline="0" noProof="0" dirty="0">
                <a:solidFill>
                  <a:srgbClr val="005AA5"/>
                </a:solidFill>
                <a:latin typeface="+mn-lt"/>
              </a:rPr>
              <a:t>Limassol, CYPRUS</a:t>
            </a:r>
          </a:p>
          <a:p>
            <a:pPr algn="just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endParaRPr lang="en-GB" sz="1400" cap="none" baseline="0" noProof="0" dirty="0">
              <a:solidFill>
                <a:srgbClr val="005AA5"/>
              </a:solidFill>
              <a:latin typeface="+mn-lt"/>
            </a:endParaRPr>
          </a:p>
          <a:p>
            <a:pPr marL="0" marR="0" indent="0" algn="just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cap="none" baseline="0" noProof="0" dirty="0">
                <a:solidFill>
                  <a:srgbClr val="005AA5"/>
                </a:solidFill>
                <a:latin typeface="+mn-lt"/>
              </a:rPr>
              <a:t>Tel: +357 25882588 | Fax: +357 25882599</a:t>
            </a:r>
          </a:p>
          <a:p>
            <a:pPr marL="0" marR="0" indent="0" algn="just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cap="none" baseline="0" noProof="0" dirty="0">
                <a:solidFill>
                  <a:srgbClr val="005AA5"/>
                </a:solidFill>
                <a:latin typeface="+mn-lt"/>
              </a:rPr>
              <a:t>E-Mail: info@marlowgroup.com</a:t>
            </a:r>
          </a:p>
          <a:p>
            <a:pPr marL="0" marR="0" indent="0" algn="just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cap="none" baseline="0" noProof="0" dirty="0">
                <a:solidFill>
                  <a:srgbClr val="005AA5"/>
                </a:solidFill>
                <a:latin typeface="+mn-lt"/>
              </a:rPr>
              <a:t>Website: marlow-navigation.com</a:t>
            </a:r>
          </a:p>
          <a:p>
            <a:pPr marL="0" marR="0" indent="0" algn="just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cap="none" baseline="0" noProof="0" dirty="0">
              <a:solidFill>
                <a:srgbClr val="005AA5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E6EC220-AC88-4069-A7D5-1102736565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404" y="1123218"/>
            <a:ext cx="3435725" cy="359370"/>
          </a:xfrm>
        </p:spPr>
        <p:txBody>
          <a:bodyPr>
            <a:noAutofit/>
          </a:bodyPr>
          <a:lstStyle>
            <a:lvl1pPr>
              <a:defRPr sz="3200" b="0" cap="all" baseline="0">
                <a:solidFill>
                  <a:srgbClr val="005AA5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THANK YOU!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4C7B6D3-25CA-4DEC-8430-379734C713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4094298"/>
            <a:ext cx="1443505" cy="836486"/>
          </a:xfrm>
          <a:prstGeom prst="rect">
            <a:avLst/>
          </a:prstGeom>
        </p:spPr>
      </p:pic>
      <p:pic>
        <p:nvPicPr>
          <p:cNvPr id="24" name="Picture 23">
            <a:hlinkClick r:id="rId5"/>
            <a:extLst>
              <a:ext uri="{FF2B5EF4-FFF2-40B4-BE49-F238E27FC236}">
                <a16:creationId xmlns:a16="http://schemas.microsoft.com/office/drawing/2014/main" id="{6696A219-3603-4647-9242-EA2D0FB01E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" y="3757225"/>
            <a:ext cx="216000" cy="216000"/>
          </a:xfrm>
          <a:prstGeom prst="rect">
            <a:avLst/>
          </a:prstGeom>
        </p:spPr>
      </p:pic>
      <p:pic>
        <p:nvPicPr>
          <p:cNvPr id="25" name="Picture 24">
            <a:hlinkClick r:id="rId7"/>
            <a:extLst>
              <a:ext uri="{FF2B5EF4-FFF2-40B4-BE49-F238E27FC236}">
                <a16:creationId xmlns:a16="http://schemas.microsoft.com/office/drawing/2014/main" id="{5E994253-32C9-4B9E-854B-F7E727D621B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56" y="3757225"/>
            <a:ext cx="216000" cy="216000"/>
          </a:xfrm>
          <a:prstGeom prst="rect">
            <a:avLst/>
          </a:prstGeom>
        </p:spPr>
      </p:pic>
      <p:pic>
        <p:nvPicPr>
          <p:cNvPr id="26" name="Picture 25">
            <a:hlinkClick r:id="rId9"/>
            <a:extLst>
              <a:ext uri="{FF2B5EF4-FFF2-40B4-BE49-F238E27FC236}">
                <a16:creationId xmlns:a16="http://schemas.microsoft.com/office/drawing/2014/main" id="{732C1752-B41B-4162-9475-ED03243202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72" y="3757225"/>
            <a:ext cx="216000" cy="216000"/>
          </a:xfrm>
          <a:prstGeom prst="rect">
            <a:avLst/>
          </a:prstGeom>
        </p:spPr>
      </p:pic>
      <p:pic>
        <p:nvPicPr>
          <p:cNvPr id="27" name="Picture 26">
            <a:hlinkClick r:id="rId11"/>
            <a:extLst>
              <a:ext uri="{FF2B5EF4-FFF2-40B4-BE49-F238E27FC236}">
                <a16:creationId xmlns:a16="http://schemas.microsoft.com/office/drawing/2014/main" id="{4564056B-6608-4D4F-91F1-E1097AE8425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88" y="3757225"/>
            <a:ext cx="216000" cy="216000"/>
          </a:xfrm>
          <a:prstGeom prst="rect">
            <a:avLst/>
          </a:prstGeom>
        </p:spPr>
      </p:pic>
      <p:pic>
        <p:nvPicPr>
          <p:cNvPr id="28" name="Picture 27">
            <a:hlinkClick r:id="rId13"/>
            <a:extLst>
              <a:ext uri="{FF2B5EF4-FFF2-40B4-BE49-F238E27FC236}">
                <a16:creationId xmlns:a16="http://schemas.microsoft.com/office/drawing/2014/main" id="{DD50AD1C-EB4C-4011-BB95-34FC2808174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04" y="3757225"/>
            <a:ext cx="219456" cy="21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5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175" y="6516009"/>
            <a:ext cx="12188825" cy="129567"/>
          </a:xfrm>
          <a:prstGeom prst="rect">
            <a:avLst/>
          </a:prstGeom>
          <a:solidFill>
            <a:srgbClr val="009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THIS IS MARLOW BLUE</a:t>
            </a:r>
            <a:br>
              <a:rPr lang="en-US" dirty="0"/>
            </a:br>
            <a:r>
              <a:rPr lang="en-US" dirty="0"/>
              <a:t>THIS SHOULD BE AQUAMARINE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4824"/>
            <a:ext cx="10945216" cy="43915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F0B92E-4A83-4766-942C-D02E1F632AC5}"/>
              </a:ext>
            </a:extLst>
          </p:cNvPr>
          <p:cNvSpPr/>
          <p:nvPr userDrawn="1"/>
        </p:nvSpPr>
        <p:spPr>
          <a:xfrm>
            <a:off x="3180" y="6627149"/>
            <a:ext cx="12188825" cy="230855"/>
          </a:xfrm>
          <a:prstGeom prst="rect">
            <a:avLst/>
          </a:prstGeom>
          <a:solidFill>
            <a:srgbClr val="00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Y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D303AB-7E7D-4C7E-B8A7-6B46611F1155}"/>
              </a:ext>
            </a:extLst>
          </p:cNvPr>
          <p:cNvSpPr txBox="1"/>
          <p:nvPr userDrawn="1"/>
        </p:nvSpPr>
        <p:spPr>
          <a:xfrm>
            <a:off x="622866" y="6603154"/>
            <a:ext cx="2496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kern="2000" dirty="0">
                <a:solidFill>
                  <a:schemeClr val="bg1"/>
                </a:solidFill>
                <a:latin typeface="+mj-lt"/>
              </a:rPr>
              <a:t>PARTNER.SHIP.REDEFINED.</a:t>
            </a:r>
            <a:endParaRPr lang="en-US" sz="1100" dirty="0">
              <a:latin typeface="+mj-lt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9D1B7F3-673E-4745-AE54-C7C8C827F281}"/>
              </a:ext>
            </a:extLst>
          </p:cNvPr>
          <p:cNvSpPr txBox="1">
            <a:spLocks/>
          </p:cNvSpPr>
          <p:nvPr userDrawn="1"/>
        </p:nvSpPr>
        <p:spPr>
          <a:xfrm>
            <a:off x="11124777" y="6620389"/>
            <a:ext cx="288032" cy="23083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38" indent="-91438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5AA5"/>
                </a:solidFill>
                <a:latin typeface="DINPro-Light" pitchFamily="34" charset="0"/>
                <a:ea typeface="+mn-ea"/>
                <a:cs typeface="+mn-cs"/>
              </a:defRPr>
            </a:lvl1pPr>
            <a:lvl2pPr marL="384038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rgbClr val="0093BB"/>
                </a:solidFill>
                <a:latin typeface="DINPro-Light" pitchFamily="34" charset="0"/>
                <a:ea typeface="+mn-ea"/>
                <a:cs typeface="+mn-cs"/>
              </a:defRPr>
            </a:lvl2pPr>
            <a:lvl3pPr marL="566914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005AA5"/>
                </a:solidFill>
                <a:latin typeface="DINPro-Light" pitchFamily="34" charset="0"/>
                <a:ea typeface="+mn-ea"/>
                <a:cs typeface="+mn-cs"/>
              </a:defRPr>
            </a:lvl3pPr>
            <a:lvl4pPr marL="749789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005AA5"/>
                </a:solidFill>
                <a:latin typeface="DINPro-Light" pitchFamily="34" charset="0"/>
                <a:ea typeface="+mn-ea"/>
                <a:cs typeface="+mn-cs"/>
              </a:defRPr>
            </a:lvl4pPr>
            <a:lvl5pPr marL="932665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005AA5"/>
                </a:solidFill>
                <a:latin typeface="DINPro-Light" pitchFamily="34" charset="0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DDDF41F7-E809-4E53-92AF-D78D452EDE48}" type="slidenum">
              <a:rPr lang="en-US" sz="1100" smtClean="0">
                <a:solidFill>
                  <a:schemeClr val="bg1"/>
                </a:solidFill>
                <a:latin typeface="+mn-lt"/>
              </a:rPr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C888BC-93AA-46DE-AD00-7AE411DC1DE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46" y="317029"/>
            <a:ext cx="887661" cy="51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0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4" r:id="rId2"/>
    <p:sldLayoutId id="2147483660" r:id="rId3"/>
    <p:sldLayoutId id="2147483663" r:id="rId4"/>
    <p:sldLayoutId id="2147483666" r:id="rId5"/>
    <p:sldLayoutId id="2147483671" r:id="rId6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005AA5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200" kern="1200">
          <a:solidFill>
            <a:srgbClr val="0093BB"/>
          </a:solidFill>
          <a:latin typeface="+mj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005AA5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005AA5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005AA5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005AA5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79375" y="1125414"/>
            <a:ext cx="3822331" cy="35937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5AA5"/>
                </a:solidFill>
              </a:rPr>
              <a:t>PARTNER.SHIP.REDEFINED.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5400" y="3068960"/>
            <a:ext cx="3816424" cy="566936"/>
          </a:xfrm>
        </p:spPr>
        <p:txBody>
          <a:bodyPr>
            <a:noAutofit/>
          </a:bodyPr>
          <a:lstStyle/>
          <a:p>
            <a:r>
              <a:rPr lang="en-US" dirty="0" err="1"/>
              <a:t>PDB</a:t>
            </a:r>
            <a:r>
              <a:rPr lang="en-US" dirty="0"/>
              <a:t>-07-001</a:t>
            </a:r>
            <a:br>
              <a:rPr lang="en-US" dirty="0"/>
            </a:br>
            <a:r>
              <a:rPr lang="en-US" dirty="0" err="1"/>
              <a:t>Covid</a:t>
            </a:r>
            <a:r>
              <a:rPr lang="en-US" dirty="0"/>
              <a:t>-19.  General Guidance </a:t>
            </a:r>
            <a:endParaRPr lang="en-US" dirty="0">
              <a:solidFill>
                <a:srgbClr val="005A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76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620688"/>
            <a:ext cx="9793088" cy="1450757"/>
          </a:xfrm>
        </p:spPr>
        <p:txBody>
          <a:bodyPr/>
          <a:lstStyle/>
          <a:p>
            <a:r>
              <a:rPr lang="en-US" dirty="0" err="1"/>
              <a:t>COVID</a:t>
            </a:r>
            <a:r>
              <a:rPr lang="en-US" dirty="0"/>
              <a:t> 19. GENERAL GUIDANCE </a:t>
            </a:r>
            <a:br>
              <a:rPr lang="en-US" dirty="0"/>
            </a:br>
            <a:r>
              <a:rPr lang="en-US" dirty="0">
                <a:solidFill>
                  <a:srgbClr val="0093BB"/>
                </a:solidFill>
              </a:rPr>
              <a:t>Shipboard care for people with suspected / confirmed </a:t>
            </a:r>
            <a:r>
              <a:rPr lang="en-US" dirty="0" err="1">
                <a:solidFill>
                  <a:srgbClr val="0093BB"/>
                </a:solidFill>
              </a:rPr>
              <a:t>Covid</a:t>
            </a:r>
            <a:r>
              <a:rPr lang="en-US" dirty="0">
                <a:solidFill>
                  <a:srgbClr val="0093BB"/>
                </a:solidFill>
              </a:rPr>
              <a:t>-19</a:t>
            </a:r>
            <a:endParaRPr lang="en-GB" dirty="0">
              <a:solidFill>
                <a:srgbClr val="0093BB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7253E-F5B9-4EEE-A9ED-A57F03033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34" y="2377526"/>
            <a:ext cx="9228663" cy="292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68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620688"/>
            <a:ext cx="9793088" cy="1450757"/>
          </a:xfrm>
        </p:spPr>
        <p:txBody>
          <a:bodyPr/>
          <a:lstStyle/>
          <a:p>
            <a:r>
              <a:rPr lang="en-US" dirty="0" err="1"/>
              <a:t>COVID</a:t>
            </a:r>
            <a:r>
              <a:rPr lang="en-US" dirty="0"/>
              <a:t> 19. GENERAL GUIDANCE </a:t>
            </a:r>
            <a:br>
              <a:rPr lang="en-US" dirty="0"/>
            </a:br>
            <a:r>
              <a:rPr lang="en-US" dirty="0">
                <a:solidFill>
                  <a:srgbClr val="0093BB"/>
                </a:solidFill>
              </a:rPr>
              <a:t>Shipboard care for people with suspected / confirmed </a:t>
            </a:r>
            <a:r>
              <a:rPr lang="en-US" dirty="0" err="1">
                <a:solidFill>
                  <a:srgbClr val="0093BB"/>
                </a:solidFill>
              </a:rPr>
              <a:t>Covid</a:t>
            </a:r>
            <a:r>
              <a:rPr lang="en-US" dirty="0">
                <a:solidFill>
                  <a:srgbClr val="0093BB"/>
                </a:solidFill>
              </a:rPr>
              <a:t>-19</a:t>
            </a:r>
            <a:endParaRPr lang="en-GB" dirty="0">
              <a:solidFill>
                <a:srgbClr val="0093BB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521CB2-6157-4456-82B9-027A7E1BA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5" y="2374478"/>
            <a:ext cx="9389215" cy="29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75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620688"/>
            <a:ext cx="9793088" cy="1450757"/>
          </a:xfrm>
        </p:spPr>
        <p:txBody>
          <a:bodyPr/>
          <a:lstStyle/>
          <a:p>
            <a:r>
              <a:rPr lang="en-US" dirty="0" err="1"/>
              <a:t>COVID</a:t>
            </a:r>
            <a:r>
              <a:rPr lang="en-US" dirty="0"/>
              <a:t> 19. GENERAL GUIDANCE </a:t>
            </a:r>
            <a:br>
              <a:rPr lang="en-US" dirty="0"/>
            </a:br>
            <a:r>
              <a:rPr lang="en-US" dirty="0">
                <a:solidFill>
                  <a:srgbClr val="0093BB"/>
                </a:solidFill>
              </a:rPr>
              <a:t>Shipboard care for people with suspected / confirmed </a:t>
            </a:r>
            <a:r>
              <a:rPr lang="en-US" dirty="0" err="1">
                <a:solidFill>
                  <a:srgbClr val="0093BB"/>
                </a:solidFill>
              </a:rPr>
              <a:t>Covid</a:t>
            </a:r>
            <a:r>
              <a:rPr lang="en-US" dirty="0">
                <a:solidFill>
                  <a:srgbClr val="0093BB"/>
                </a:solidFill>
              </a:rPr>
              <a:t>-19</a:t>
            </a:r>
            <a:endParaRPr lang="en-GB" dirty="0">
              <a:solidFill>
                <a:srgbClr val="0093BB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780C5-7908-4D8B-9621-BC8B087CD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58" y="2386670"/>
            <a:ext cx="9067835" cy="284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</p:spPr>
        <p:txBody>
          <a:bodyPr/>
          <a:lstStyle/>
          <a:p>
            <a:r>
              <a:rPr lang="en-US" dirty="0" err="1"/>
              <a:t>COVID</a:t>
            </a:r>
            <a:r>
              <a:rPr lang="en-US" dirty="0"/>
              <a:t> 19. GENERAL GUIDANCE </a:t>
            </a:r>
            <a:br>
              <a:rPr lang="en-US" dirty="0"/>
            </a:br>
            <a:r>
              <a:rPr lang="en-US" dirty="0">
                <a:solidFill>
                  <a:srgbClr val="0093BB"/>
                </a:solidFill>
              </a:rPr>
              <a:t>Protecting everyone during ship visits</a:t>
            </a:r>
            <a:endParaRPr lang="en-GB" dirty="0">
              <a:solidFill>
                <a:srgbClr val="0093BB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A96171-C0C4-4D6A-B01B-B0DC70F4E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909" y="1438603"/>
            <a:ext cx="6706181" cy="535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08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</p:spPr>
        <p:txBody>
          <a:bodyPr/>
          <a:lstStyle/>
          <a:p>
            <a:r>
              <a:rPr lang="en-US" dirty="0" err="1"/>
              <a:t>COVID</a:t>
            </a:r>
            <a:r>
              <a:rPr lang="en-US" dirty="0"/>
              <a:t> 19. GENERAL GUIDANCE </a:t>
            </a:r>
            <a:br>
              <a:rPr lang="en-US" dirty="0"/>
            </a:br>
            <a:r>
              <a:rPr lang="en-US" dirty="0">
                <a:solidFill>
                  <a:srgbClr val="0093BB"/>
                </a:solidFill>
              </a:rPr>
              <a:t>Care when shopping</a:t>
            </a:r>
            <a:endParaRPr lang="en-GB" dirty="0">
              <a:solidFill>
                <a:srgbClr val="0093BB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03654D-4D64-4120-BD54-24822B761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0" y="764704"/>
            <a:ext cx="5456878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1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549234"/>
            <a:ext cx="9793088" cy="1450757"/>
          </a:xfrm>
        </p:spPr>
        <p:txBody>
          <a:bodyPr/>
          <a:lstStyle/>
          <a:p>
            <a:r>
              <a:rPr lang="en-US" dirty="0" err="1"/>
              <a:t>COVID</a:t>
            </a:r>
            <a:r>
              <a:rPr lang="en-US" dirty="0"/>
              <a:t> 19. GENERAL GUIDANCE </a:t>
            </a:r>
            <a:br>
              <a:rPr lang="en-US" dirty="0"/>
            </a:br>
            <a:r>
              <a:rPr lang="en-US" dirty="0">
                <a:solidFill>
                  <a:srgbClr val="0093BB"/>
                </a:solidFill>
              </a:rPr>
              <a:t>How to deal </a:t>
            </a:r>
            <a:br>
              <a:rPr lang="en-US" dirty="0">
                <a:solidFill>
                  <a:srgbClr val="0093BB"/>
                </a:solidFill>
              </a:rPr>
            </a:br>
            <a:r>
              <a:rPr lang="en-US" dirty="0">
                <a:solidFill>
                  <a:srgbClr val="0093BB"/>
                </a:solidFill>
              </a:rPr>
              <a:t>with laundry</a:t>
            </a:r>
            <a:endParaRPr lang="en-GB" dirty="0">
              <a:solidFill>
                <a:srgbClr val="0093BB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D2EDFF-F296-4D07-BADE-C0127F2DF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5" y="682920"/>
            <a:ext cx="5688632" cy="615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90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549234"/>
            <a:ext cx="9793088" cy="1450757"/>
          </a:xfrm>
        </p:spPr>
        <p:txBody>
          <a:bodyPr/>
          <a:lstStyle/>
          <a:p>
            <a:r>
              <a:rPr lang="en-US" dirty="0" err="1"/>
              <a:t>COVID</a:t>
            </a:r>
            <a:r>
              <a:rPr lang="en-US" dirty="0"/>
              <a:t> 19. GENERAL GUIDANCE </a:t>
            </a:r>
            <a:br>
              <a:rPr lang="en-US" dirty="0"/>
            </a:br>
            <a:r>
              <a:rPr lang="en-US" dirty="0">
                <a:solidFill>
                  <a:srgbClr val="0093BB"/>
                </a:solidFill>
              </a:rPr>
              <a:t>Coping with </a:t>
            </a:r>
            <a:br>
              <a:rPr lang="en-US" dirty="0">
                <a:solidFill>
                  <a:srgbClr val="0093BB"/>
                </a:solidFill>
              </a:rPr>
            </a:br>
            <a:r>
              <a:rPr lang="en-US" dirty="0">
                <a:solidFill>
                  <a:srgbClr val="0093BB"/>
                </a:solidFill>
              </a:rPr>
              <a:t>stress</a:t>
            </a:r>
            <a:endParaRPr lang="en-GB" dirty="0">
              <a:solidFill>
                <a:srgbClr val="0093BB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47B5D7-41B3-4E7E-B7D8-2521BE7C2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52" y="579748"/>
            <a:ext cx="558590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58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6AD3F9E-02DB-48D5-BD18-450C99DD6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404" y="1123218"/>
            <a:ext cx="3435725" cy="359370"/>
          </a:xfrm>
        </p:spPr>
        <p:txBody>
          <a:bodyPr>
            <a:noAutofit/>
          </a:bodyPr>
          <a:lstStyle>
            <a:lvl1pPr>
              <a:defRPr sz="3400" b="0" cap="all" baseline="0">
                <a:solidFill>
                  <a:srgbClr val="005AA5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5634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</p:spPr>
        <p:txBody>
          <a:bodyPr/>
          <a:lstStyle/>
          <a:p>
            <a:r>
              <a:rPr lang="en-US" dirty="0" err="1"/>
              <a:t>COVID</a:t>
            </a:r>
            <a:r>
              <a:rPr lang="en-US" dirty="0"/>
              <a:t> 19. GENERAL GUIDANCE </a:t>
            </a:r>
            <a:br>
              <a:rPr lang="en-US" dirty="0"/>
            </a:br>
            <a:r>
              <a:rPr lang="en-US" dirty="0">
                <a:solidFill>
                  <a:srgbClr val="0093BB"/>
                </a:solidFill>
              </a:rPr>
              <a:t>What should you know? </a:t>
            </a:r>
            <a:endParaRPr lang="en-GB" dirty="0">
              <a:solidFill>
                <a:srgbClr val="0093B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A37EB5-4353-41A9-A6B2-71AB3F92BDB0}"/>
              </a:ext>
            </a:extLst>
          </p:cNvPr>
          <p:cNvSpPr txBox="1"/>
          <p:nvPr/>
        </p:nvSpPr>
        <p:spPr>
          <a:xfrm>
            <a:off x="335360" y="1772816"/>
            <a:ext cx="105851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signs and symptoms of </a:t>
            </a:r>
            <a:r>
              <a:rPr lang="en-GB" dirty="0" err="1"/>
              <a:t>COVID</a:t>
            </a:r>
            <a:r>
              <a:rPr lang="en-GB" dirty="0"/>
              <a:t>-19 that should be self-monitored 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DoC</a:t>
            </a:r>
            <a:r>
              <a:rPr lang="en-GB" dirty="0"/>
              <a:t> holder procedures / contingency plans that are to be followed when a person displays signs and symptoms suggestive of </a:t>
            </a:r>
            <a:r>
              <a:rPr lang="en-GB" dirty="0" err="1"/>
              <a:t>COVID</a:t>
            </a:r>
            <a:r>
              <a:rPr lang="en-GB" dirty="0"/>
              <a:t>-19  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rules about isolation of crew members who develop symptoms suggestive of </a:t>
            </a:r>
            <a:r>
              <a:rPr lang="en-GB" dirty="0" err="1"/>
              <a:t>COVID</a:t>
            </a:r>
            <a:r>
              <a:rPr lang="en-GB" dirty="0"/>
              <a:t>-19 (check </a:t>
            </a:r>
            <a:r>
              <a:rPr lang="en-GB" dirty="0" err="1"/>
              <a:t>DoC</a:t>
            </a:r>
            <a:r>
              <a:rPr lang="en-GB" dirty="0"/>
              <a:t> holder procedures)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need to self-isolate immediately and inform a supervisor or manager if symptoms emerge on the job</a:t>
            </a:r>
            <a:br>
              <a:rPr lang="en-GB" dirty="0"/>
            </a:br>
            <a:r>
              <a:rPr lang="en-GB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higher risk that </a:t>
            </a:r>
            <a:r>
              <a:rPr lang="en-GB" dirty="0" err="1"/>
              <a:t>COVID</a:t>
            </a:r>
            <a:r>
              <a:rPr lang="en-GB" dirty="0"/>
              <a:t>-19 disease will be severe among vulnerable groups including people over 60, anyone of any age with a chronic disease (such as cardiovascular disease, diabetes or respiratory disease) and immunocompromised individuals 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hand hygiene, respiratory etiquette and social distancing. </a:t>
            </a:r>
          </a:p>
          <a:p>
            <a:endParaRPr lang="en-GB" dirty="0"/>
          </a:p>
          <a:p>
            <a:r>
              <a:rPr lang="en-GB" sz="1000" dirty="0"/>
              <a:t>Source of info:  WHO – Promoting public health measures in response to </a:t>
            </a:r>
            <a:r>
              <a:rPr lang="en-GB" sz="1000" dirty="0" err="1"/>
              <a:t>Covid</a:t>
            </a:r>
            <a:r>
              <a:rPr lang="en-GB" sz="1000" dirty="0"/>
              <a:t>-19 on cargo ships</a:t>
            </a:r>
          </a:p>
        </p:txBody>
      </p:sp>
      <p:pic>
        <p:nvPicPr>
          <p:cNvPr id="1026" name="Picture 2" descr="COVID-19 Knowledge Hub • European University Institute">
            <a:extLst>
              <a:ext uri="{FF2B5EF4-FFF2-40B4-BE49-F238E27FC236}">
                <a16:creationId xmlns:a16="http://schemas.microsoft.com/office/drawing/2014/main" id="{A6A01099-7A91-487E-81E3-19129DC06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596" y="1336192"/>
            <a:ext cx="29908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30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638A98B-4B4B-4607-B11F-7DCA0D7C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3B9B0E-204E-4BFD-B58A-E71D9CDC3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COVID 19. GENERAL GUIDANCE </a:t>
            </a:r>
            <a:br>
              <a:rPr lang="en-US" sz="4400">
                <a:solidFill>
                  <a:srgbClr val="FFFFFF"/>
                </a:solidFill>
              </a:rPr>
            </a:br>
            <a:r>
              <a:rPr lang="en-US" sz="4400">
                <a:solidFill>
                  <a:srgbClr val="FFFFFF"/>
                </a:solidFill>
              </a:rPr>
              <a:t>Symptoms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121E64-CB88-4BF5-B531-C0316E7F6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40CDA-80F0-455A-8CDB-1337C1047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69" y="-14605"/>
            <a:ext cx="650980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0BF568-1FF8-43E9-B5AF-D36F6B1F3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204" y="3789040"/>
            <a:ext cx="22955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65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</p:spPr>
        <p:txBody>
          <a:bodyPr/>
          <a:lstStyle/>
          <a:p>
            <a:r>
              <a:rPr lang="en-US" dirty="0" err="1"/>
              <a:t>COVID</a:t>
            </a:r>
            <a:r>
              <a:rPr lang="en-US" dirty="0"/>
              <a:t> 19. GENERAL GUIDANCE </a:t>
            </a:r>
            <a:br>
              <a:rPr lang="en-US" dirty="0"/>
            </a:br>
            <a:r>
              <a:rPr lang="en-US" sz="4400" dirty="0">
                <a:solidFill>
                  <a:srgbClr val="0093BB"/>
                </a:solidFill>
              </a:rPr>
              <a:t>Importance of wearing a mask</a:t>
            </a:r>
            <a:endParaRPr lang="en-GB" sz="4400" dirty="0">
              <a:solidFill>
                <a:srgbClr val="0093B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62FF4-70DA-48FE-A94C-3ED708AF3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484784"/>
            <a:ext cx="615198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3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</p:spPr>
        <p:txBody>
          <a:bodyPr/>
          <a:lstStyle/>
          <a:p>
            <a:r>
              <a:rPr lang="en-US" dirty="0" err="1"/>
              <a:t>COVID</a:t>
            </a:r>
            <a:r>
              <a:rPr lang="en-US" dirty="0"/>
              <a:t> 19. GENERAL GUIDANCE </a:t>
            </a:r>
            <a:br>
              <a:rPr lang="en-US" dirty="0"/>
            </a:br>
            <a:r>
              <a:rPr lang="en-US" sz="4400" dirty="0">
                <a:solidFill>
                  <a:srgbClr val="0093BB"/>
                </a:solidFill>
              </a:rPr>
              <a:t>Common Mistakes in Mask Use</a:t>
            </a:r>
            <a:endParaRPr lang="en-GB" sz="4400" dirty="0">
              <a:solidFill>
                <a:srgbClr val="0093BB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797A8-D895-46D6-9D0A-E72812951CBE}"/>
              </a:ext>
            </a:extLst>
          </p:cNvPr>
          <p:cNvSpPr txBox="1"/>
          <p:nvPr/>
        </p:nvSpPr>
        <p:spPr>
          <a:xfrm>
            <a:off x="479376" y="1340768"/>
            <a:ext cx="1082486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Mistake: Not washing your reusable mask in between wears – 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have several masks and rotate </a:t>
            </a:r>
            <a:endParaRPr lang="en-GB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Mistake: Wearing your mask over your mouth only – 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COVER THE NOSE </a:t>
            </a:r>
            <a:endParaRPr lang="en-GB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Mistake: Touching, adjusting, and fussing with your mask – 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wash or sanitize hands touch the front of the mask </a:t>
            </a:r>
            <a:endParaRPr lang="en-GB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Mistake: Wearing a disposable mask inside out or backwards – masks are designed to be worn a specific way </a:t>
            </a:r>
            <a:endParaRPr lang="en-GB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Mistake: Wearing an ill-fitting mask – may need to trim beards – 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make sure mask fits/seals well </a:t>
            </a:r>
            <a:endParaRPr lang="en-GB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Mistake: Using a disposable mask for too long – 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limit use; leave in sun; expose to UV light </a:t>
            </a:r>
            <a:endParaRPr lang="en-GB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Mistake: Wearing the "wrong" mask – 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at least 3 layers, preferably cotton </a:t>
            </a:r>
            <a:endParaRPr lang="en-GB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Mistake: Not addressing or preventing skin issues underneath your mask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Mistake: Wearing a mask that is too tight – if uncomfortable, you will constantly adjust or take off </a:t>
            </a:r>
            <a:endParaRPr lang="en-GB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Mistake: Wearing a wet mask – ineffective and makes breathing difficult </a:t>
            </a:r>
            <a:endParaRPr lang="en-GB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Mistake: Improperly storing your mask while out – have a paper bag or a hook – do not shove in pocket or purse </a:t>
            </a:r>
            <a:endParaRPr lang="en-GB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Mistake: Thinking that wearing a mask means you do not have to socially distance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05233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</p:spPr>
        <p:txBody>
          <a:bodyPr/>
          <a:lstStyle/>
          <a:p>
            <a:r>
              <a:rPr lang="en-US" dirty="0" err="1"/>
              <a:t>COVID</a:t>
            </a:r>
            <a:r>
              <a:rPr lang="en-US" dirty="0"/>
              <a:t> 19. GENERAL GUIDANCE </a:t>
            </a:r>
            <a:br>
              <a:rPr lang="en-US" dirty="0"/>
            </a:br>
            <a:r>
              <a:rPr lang="en-US" sz="4400" dirty="0">
                <a:solidFill>
                  <a:srgbClr val="0093BB"/>
                </a:solidFill>
              </a:rPr>
              <a:t>Protect yourself &amp; others from getting sick</a:t>
            </a:r>
            <a:endParaRPr lang="en-GB" sz="4400" dirty="0">
              <a:solidFill>
                <a:srgbClr val="0093BB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A7F45-D28E-4EAB-9B67-0D80499E5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1577270"/>
            <a:ext cx="4536504" cy="48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71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</p:spPr>
        <p:txBody>
          <a:bodyPr/>
          <a:lstStyle/>
          <a:p>
            <a:r>
              <a:rPr lang="en-US" dirty="0" err="1"/>
              <a:t>COVID</a:t>
            </a:r>
            <a:r>
              <a:rPr lang="en-US" dirty="0"/>
              <a:t> 19. GENERAL GUIDANCE </a:t>
            </a:r>
            <a:br>
              <a:rPr lang="en-US" dirty="0"/>
            </a:br>
            <a:r>
              <a:rPr lang="en-US" dirty="0">
                <a:solidFill>
                  <a:srgbClr val="0093BB"/>
                </a:solidFill>
              </a:rPr>
              <a:t>Practice food </a:t>
            </a:r>
            <a:r>
              <a:rPr lang="en-US" dirty="0" err="1">
                <a:solidFill>
                  <a:srgbClr val="0093BB"/>
                </a:solidFill>
              </a:rPr>
              <a:t>saftey</a:t>
            </a:r>
            <a:endParaRPr lang="en-GB" dirty="0">
              <a:solidFill>
                <a:srgbClr val="0093BB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B7409C-62CE-43B0-B552-622746CBF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0" y="1124743"/>
            <a:ext cx="4968552" cy="532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29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76672"/>
            <a:ext cx="9793088" cy="1450757"/>
          </a:xfrm>
        </p:spPr>
        <p:txBody>
          <a:bodyPr/>
          <a:lstStyle/>
          <a:p>
            <a:r>
              <a:rPr lang="en-US" dirty="0" err="1"/>
              <a:t>COVID</a:t>
            </a:r>
            <a:r>
              <a:rPr lang="en-US" dirty="0"/>
              <a:t> 19. GENERAL GUIDANCE </a:t>
            </a:r>
            <a:br>
              <a:rPr lang="en-US" dirty="0"/>
            </a:br>
            <a:r>
              <a:rPr lang="en-US" dirty="0">
                <a:solidFill>
                  <a:srgbClr val="0093BB"/>
                </a:solidFill>
              </a:rPr>
              <a:t>Stay healthy </a:t>
            </a:r>
            <a:br>
              <a:rPr lang="en-US" dirty="0">
                <a:solidFill>
                  <a:srgbClr val="0093BB"/>
                </a:solidFill>
              </a:rPr>
            </a:br>
            <a:r>
              <a:rPr lang="en-US" dirty="0">
                <a:solidFill>
                  <a:srgbClr val="0093BB"/>
                </a:solidFill>
              </a:rPr>
              <a:t>while travelling </a:t>
            </a:r>
            <a:endParaRPr lang="en-GB" dirty="0">
              <a:solidFill>
                <a:srgbClr val="0093BB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1DE209-2601-4481-91A4-FD17B3A0A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0" y="778396"/>
            <a:ext cx="5328592" cy="566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1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</p:spPr>
        <p:txBody>
          <a:bodyPr/>
          <a:lstStyle/>
          <a:p>
            <a:r>
              <a:rPr lang="en-US" dirty="0" err="1"/>
              <a:t>COVID</a:t>
            </a:r>
            <a:r>
              <a:rPr lang="en-US" dirty="0"/>
              <a:t> 19. GENERAL GUIDANCE </a:t>
            </a:r>
            <a:br>
              <a:rPr lang="en-US" dirty="0"/>
            </a:br>
            <a:r>
              <a:rPr lang="en-US" dirty="0">
                <a:solidFill>
                  <a:srgbClr val="0093BB"/>
                </a:solidFill>
              </a:rPr>
              <a:t>How to safely greet others</a:t>
            </a:r>
            <a:endParaRPr lang="en-GB" dirty="0">
              <a:solidFill>
                <a:srgbClr val="0093BB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0D1B49-A5EA-41FA-8134-FE416A8A1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8" y="1527051"/>
            <a:ext cx="5502456" cy="47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9015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532</Words>
  <Application>Microsoft Office PowerPoint</Application>
  <PresentationFormat>Widescreen</PresentationFormat>
  <Paragraphs>39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1_Retrospect</vt:lpstr>
      <vt:lpstr>PDB-07-001 Covid-19.  General Guidance </vt:lpstr>
      <vt:lpstr>COVID 19. GENERAL GUIDANCE  What should you know? </vt:lpstr>
      <vt:lpstr>COVID 19. GENERAL GUIDANCE  Symptoms </vt:lpstr>
      <vt:lpstr>COVID 19. GENERAL GUIDANCE  Importance of wearing a mask</vt:lpstr>
      <vt:lpstr>COVID 19. GENERAL GUIDANCE  Common Mistakes in Mask Use</vt:lpstr>
      <vt:lpstr>COVID 19. GENERAL GUIDANCE  Protect yourself &amp; others from getting sick</vt:lpstr>
      <vt:lpstr>COVID 19. GENERAL GUIDANCE  Practice food saftey</vt:lpstr>
      <vt:lpstr>COVID 19. GENERAL GUIDANCE  Stay healthy  while travelling </vt:lpstr>
      <vt:lpstr>COVID 19. GENERAL GUIDANCE  How to safely greet others</vt:lpstr>
      <vt:lpstr>COVID 19. GENERAL GUIDANCE  Shipboard care for people with suspected / confirmed Covid-19</vt:lpstr>
      <vt:lpstr>COVID 19. GENERAL GUIDANCE  Shipboard care for people with suspected / confirmed Covid-19</vt:lpstr>
      <vt:lpstr>COVID 19. GENERAL GUIDANCE  Shipboard care for people with suspected / confirmed Covid-19</vt:lpstr>
      <vt:lpstr>COVID 19. GENERAL GUIDANCE  Protecting everyone during ship visits</vt:lpstr>
      <vt:lpstr>COVID 19. GENERAL GUIDANCE  Care when shopping</vt:lpstr>
      <vt:lpstr>COVID 19. GENERAL GUIDANCE  How to deal  with laundry</vt:lpstr>
      <vt:lpstr>COVID 19. GENERAL GUIDANCE  Coping with  stress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PDB-07-001 Covid-19.  General Guidance </dc:title>
  <dc:creator>Stephen Chell</dc:creator>
  <cp:lastModifiedBy>Stephen Chell</cp:lastModifiedBy>
  <cp:revision>2</cp:revision>
  <dcterms:created xsi:type="dcterms:W3CDTF">2020-11-20T07:28:18Z</dcterms:created>
  <dcterms:modified xsi:type="dcterms:W3CDTF">2020-12-10T13:18:23Z</dcterms:modified>
</cp:coreProperties>
</file>